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76" r:id="rId2"/>
    <p:sldId id="287" r:id="rId3"/>
    <p:sldId id="286" r:id="rId4"/>
    <p:sldId id="303" r:id="rId5"/>
    <p:sldId id="304" r:id="rId6"/>
    <p:sldId id="305" r:id="rId7"/>
    <p:sldId id="306" r:id="rId8"/>
    <p:sldId id="307" r:id="rId9"/>
    <p:sldId id="308" r:id="rId10"/>
    <p:sldId id="309" r:id="rId11"/>
    <p:sldId id="310" r:id="rId12"/>
    <p:sldId id="311" r:id="rId13"/>
    <p:sldId id="312" r:id="rId14"/>
    <p:sldId id="313" r:id="rId15"/>
  </p:sldIdLst>
  <p:sldSz cx="12192000" cy="6858000"/>
  <p:notesSz cx="6858000" cy="9144000"/>
  <p:custDataLst>
    <p:tags r:id="rId17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52"/>
    <p:restoredTop sz="94762"/>
  </p:normalViewPr>
  <p:slideViewPr>
    <p:cSldViewPr>
      <p:cViewPr varScale="1">
        <p:scale>
          <a:sx n="32" d="100"/>
          <a:sy n="32" d="100"/>
        </p:scale>
        <p:origin x="1140" y="36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gs" Target="tags/tag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5C4A1E9-0A42-4BAF-979F-5EA90F3D476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06CFF7-980E-4056-B4BD-878932B811F5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ea typeface="ＭＳ Ｐゴシック" panose="020B0600070205080204" pitchFamily="34" charset="-128"/>
              </a:defRPr>
            </a:lvl1pPr>
          </a:lstStyle>
          <a:p>
            <a:pPr>
              <a:defRPr/>
            </a:pPr>
            <a:fld id="{52378C63-477D-4919-BCC3-BD74DED7C1E1}" type="datetimeFigureOut">
              <a:rPr lang="en-US" altLang="en-US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AA1F2281-709D-4364-B40E-804310EFF64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90AED57-0EE4-4FFD-AC31-C50A3553A83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FB4B6B5-88B1-4AE3-916E-9CA732F6169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>
                <a:latin typeface="Arial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04113EF-540E-4F50-B08D-6F491EC683E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B6C74E82-10A5-4333-9592-AB04FEF575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ＭＳ Ｐゴシック" charset="0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MS PGothic" panose="020B0600070205080204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gray"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58984" y="1792224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fld id="{DD85A5ED-504B-45B1-826F-70551E662AC3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51976" y="3227832"/>
            <a:ext cx="3859795" cy="304801"/>
          </a:xfrm>
        </p:spPr>
        <p:txBody>
          <a:bodyPr/>
          <a:lstStyle>
            <a:lvl1pPr>
              <a:defRPr b="0" i="0">
                <a:solidFill>
                  <a:schemeClr val="bg1">
                    <a:alpha val="60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2540" y="295729"/>
            <a:ext cx="838199" cy="767687"/>
          </a:xfrm>
        </p:spPr>
        <p:txBody>
          <a:bodyPr/>
          <a:lstStyle/>
          <a:p>
            <a:fld id="{4CF4D33E-2150-41F0-AB61-655D4F345964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29827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3" name="Rectangle 12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1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4969927"/>
            <a:ext cx="8825659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4" y="685800"/>
            <a:ext cx="8825659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536665"/>
            <a:ext cx="8825658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9147389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8798" y="1063417"/>
            <a:ext cx="8831816" cy="1372986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3937642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7" name="Rectangle 1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Oval 2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Oval 2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Oval 24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6" name="TextBox 15"/>
          <p:cNvSpPr txBox="1"/>
          <p:nvPr/>
        </p:nvSpPr>
        <p:spPr bwMode="gray">
          <a:xfrm>
            <a:off x="881566" y="607336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884458" y="2613787"/>
            <a:ext cx="65276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600" b="0" i="0" dirty="0"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  <a:cs typeface="Arial"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81878" y="982134"/>
            <a:ext cx="8453906" cy="2696632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78766"/>
            <a:ext cx="7731219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29199"/>
            <a:ext cx="9244897" cy="997857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Rectangle 18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61412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370667"/>
            <a:ext cx="8825660" cy="182251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5024967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165129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2"/>
            <a:ext cx="314187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3" y="3179764"/>
            <a:ext cx="314187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03500"/>
            <a:ext cx="314700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79763"/>
            <a:ext cx="3147009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8135" y="2603501"/>
            <a:ext cx="314573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8329" y="3179762"/>
            <a:ext cx="3145536" cy="284729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4396313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3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4" y="5109106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4"/>
            <a:ext cx="3050438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1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2" y="2603500"/>
            <a:ext cx="2691243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70172" y="5109105"/>
            <a:ext cx="3050438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2775" y="4532845"/>
            <a:ext cx="305109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2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03500"/>
            <a:ext cx="2691242" cy="159151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2775" y="5109104"/>
            <a:ext cx="3051096" cy="91795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cxnSp>
        <p:nvCxnSpPr>
          <p:cNvPr id="43" name="Straight Connector 42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561111" y="6391838"/>
            <a:ext cx="3644282" cy="304801"/>
          </a:xfrm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242370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825659" cy="706964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95439" y="6391838"/>
            <a:ext cx="990599" cy="304799"/>
          </a:xfrm>
        </p:spPr>
        <p:txBody>
          <a:bodyPr/>
          <a:lstStyle/>
          <a:p>
            <a:pPr>
              <a:defRPr/>
            </a:pPr>
            <a:fld id="{6F344153-F1CD-4F87-9B42-60B3F51AD8C8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401772-7388-409E-9BE3-8ECCFAF5ABE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3934401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 bwMode="gray"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78467"/>
            <a:ext cx="1409965" cy="4748590"/>
          </a:xfrm>
        </p:spPr>
        <p:txBody>
          <a:bodyPr vert="eaVert" anchor="b" anchorCtr="0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78467"/>
            <a:ext cx="6256025" cy="474859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0653104" y="6391838"/>
            <a:ext cx="992135" cy="304799"/>
          </a:xfrm>
        </p:spPr>
        <p:txBody>
          <a:bodyPr/>
          <a:lstStyle/>
          <a:p>
            <a:pPr>
              <a:defRPr/>
            </a:pPr>
            <a:fld id="{3447ED2D-1107-4AE0-8D89-66FEBE8C4008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A60A04-AE0A-4620-9FE3-CA9D92C5D81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70301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54954" y="2603500"/>
            <a:ext cx="8825659" cy="34163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2074C02-E3AA-4676-9050-9A258ECEBFB2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E9DC9-71EE-4E6A-AC3F-F2CDF6A1BEB5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787279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Rectangle 9"/>
            <p:cNvSpPr/>
            <p:nvPr/>
          </p:nvSpPr>
          <p:spPr bwMode="gray"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2677645"/>
            <a:ext cx="4351025" cy="2283824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EEDD06D-7A56-4853-A591-5220C0E83B7E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DE5783-EC89-494A-8C3A-D319218DD708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8256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4954" y="2603500"/>
            <a:ext cx="4825158" cy="3416301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2" y="2603500"/>
            <a:ext cx="4825159" cy="3416300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5EF7A9D-D123-45B6-A5B0-F3BDBF1FDE12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4A75F10-B5A5-47E6-8D11-6343144AB0AD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4316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4825157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179762"/>
            <a:ext cx="4825158" cy="2840039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2" y="2603500"/>
            <a:ext cx="482515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179762"/>
            <a:ext cx="4825159" cy="2840039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E6B41F-1412-42F8-ABEC-F0E6F69B9F3F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6875CD-99AE-495F-AD20-4B186789078C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024587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154954" y="973668"/>
            <a:ext cx="8761413" cy="706964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287A767-D201-4864-80EC-46E41204C211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9D3551-3BC3-4DEE-8853-05EC555B38BF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027882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D3CE0D8-55C4-46D8-BE43-A08ABF914E9A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0AB32B-B3A2-4FC4-BB59-9801B336BFEB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41213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6" cy="45720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C106521-1E5D-4CEF-9684-03F3812DA601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3064FA-C2F2-41C5-9DEA-55B22D01F799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25099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4" name="Rectangle 13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Rectangle 10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2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5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1693333"/>
            <a:ext cx="3865134" cy="1735667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0" y="1143000"/>
            <a:ext cx="3227193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marL="0" lvl="0" indent="0" algn="ctr">
              <a:buNone/>
            </a:pPr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4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3166BAE-A93E-4298-BFD5-751AAF7A9777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E95882-2787-41AF-A6EC-AAD5CA7FA3E1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4497744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7" name="Rectangle 6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69000"/>
                    <a:hueMod val="91000"/>
                    <a:satMod val="164000"/>
                    <a:lumMod val="74000"/>
                  </a:schemeClr>
                  <a:schemeClr val="dk2">
                    <a:hueMod val="124000"/>
                    <a:satMod val="140000"/>
                    <a:lumMod val="142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1000"/>
                  </a:schemeClr>
                </a:gs>
                <a:gs pos="75000">
                  <a:schemeClr val="accent5">
                    <a:alpha val="0"/>
                  </a:schemeClr>
                </a:gs>
                <a:gs pos="36000">
                  <a:schemeClr val="accent5"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8464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73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4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73668"/>
            <a:ext cx="8761413" cy="70696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3104" y="6391838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084CE58-D8DF-4ACB-AD3E-067F3E1E267C}" type="datetime1">
              <a:rPr lang="en-US" altLang="en-US" smtClean="0"/>
              <a:pPr>
                <a:defRPr/>
              </a:pPr>
              <a:t>7/19/2024</a:t>
            </a:fld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8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7ED1025F-0CF8-4412-9AB4-EF9AD9AEA782}" type="slidenum">
              <a:rPr lang="en-US" altLang="en-US" smtClean="0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110997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CECBBA-475B-45E7-6135-543E661CECF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96938" y="750888"/>
            <a:ext cx="6311900" cy="2678112"/>
          </a:xfrm>
        </p:spPr>
        <p:txBody>
          <a:bodyPr rtlCol="0"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sz="3200" i="1" dirty="0">
                <a:solidFill>
                  <a:schemeClr val="bg1">
                    <a:lumMod val="95000"/>
                  </a:schemeClr>
                </a:solidFill>
              </a:rPr>
              <a:t>Statistics for Social Understanding</a:t>
            </a:r>
            <a:r>
              <a:rPr lang="en-US" sz="2400" i="1" dirty="0">
                <a:solidFill>
                  <a:schemeClr val="bg1">
                    <a:lumMod val="95000"/>
                  </a:schemeClr>
                </a:solidFill>
              </a:rPr>
              <a:t>, </a:t>
            </a:r>
            <a:r>
              <a:rPr lang="en-US" sz="3200" dirty="0">
                <a:solidFill>
                  <a:schemeClr val="bg1">
                    <a:lumMod val="95000"/>
                  </a:schemeClr>
                </a:solidFill>
              </a:rPr>
              <a:t>Second Edition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187D37F-9EAD-5A12-FE1D-097973AF16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066800" y="3703638"/>
            <a:ext cx="8824913" cy="862012"/>
          </a:xfrm>
        </p:spPr>
        <p:txBody>
          <a:bodyPr rtlCol="0">
            <a:noAutofit/>
          </a:bodyPr>
          <a:lstStyle/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Nancy E. Whittier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Tina Wildhagen</a:t>
            </a:r>
          </a:p>
          <a:p>
            <a:pPr marL="123120" fontAlgn="auto">
              <a:spcAft>
                <a:spcPts val="0"/>
              </a:spcAft>
              <a:buClr>
                <a:schemeClr val="accent1">
                  <a:lumMod val="75000"/>
                </a:schemeClr>
              </a:buClr>
              <a:buFont typeface="Wingdings 3" charset="2"/>
              <a:buNone/>
              <a:defRPr/>
            </a:pPr>
            <a:r>
              <a:rPr lang="en-US" sz="2400" dirty="0"/>
              <a:t>Howard J. Gold</a:t>
            </a:r>
          </a:p>
        </p:txBody>
      </p:sp>
      <p:pic>
        <p:nvPicPr>
          <p:cNvPr id="16388" name="Picture 6" descr="Rowman &amp; Littlefield logo">
            <a:extLst>
              <a:ext uri="{FF2B5EF4-FFF2-40B4-BE49-F238E27FC236}">
                <a16:creationId xmlns:a16="http://schemas.microsoft.com/office/drawing/2014/main" id="{70F9714C-1548-C898-0CAD-F5BADAD04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25200" y="6477000"/>
            <a:ext cx="914400" cy="24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389" name="Picture 2" descr="Cover Image">
            <a:extLst>
              <a:ext uri="{FF2B5EF4-FFF2-40B4-BE49-F238E27FC236}">
                <a16:creationId xmlns:a16="http://schemas.microsoft.com/office/drawing/2014/main" id="{7B489857-B5C4-B8FC-259E-AECE75A021C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1524000"/>
            <a:ext cx="3311525" cy="4373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>
            <a:extLst>
              <a:ext uri="{FF2B5EF4-FFF2-40B4-BE49-F238E27FC236}">
                <a16:creationId xmlns:a16="http://schemas.microsoft.com/office/drawing/2014/main" id="{78AB2B5B-D081-9EC5-7B1F-CC203318DA7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219200" y="691752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tx2"/>
                </a:solidFill>
              </a:rPr>
              <a:t>Which column, A or B, shows the valid percent for each category?</a:t>
            </a:r>
          </a:p>
        </p:txBody>
      </p:sp>
      <p:sp>
        <p:nvSpPr>
          <p:cNvPr id="11267" name="Content Placeholder 2">
            <a:extLst>
              <a:ext uri="{FF2B5EF4-FFF2-40B4-BE49-F238E27FC236}">
                <a16:creationId xmlns:a16="http://schemas.microsoft.com/office/drawing/2014/main" id="{7DC472FD-B43E-AF59-3FF3-8E18A87666E7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458200" y="2361407"/>
            <a:ext cx="2325687" cy="2895600"/>
          </a:xfrm>
        </p:spPr>
        <p:txBody>
          <a:bodyPr/>
          <a:lstStyle/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dirty="0"/>
              <a:t>A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dirty="0"/>
              <a:t>B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B5025506-36FC-4340-8E1B-36D832EF0F27}"/>
              </a:ext>
            </a:extLst>
          </p:cNvPr>
          <p:cNvSpPr/>
          <p:nvPr/>
        </p:nvSpPr>
        <p:spPr>
          <a:xfrm>
            <a:off x="8681428" y="3086100"/>
            <a:ext cx="691172" cy="6477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6E317AF-023A-4FE8-AF27-79E740347BA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1981200"/>
            <a:ext cx="7188569" cy="411501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08799520-9B3E-6249-CE0A-24E1E039D35B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1600" y="457200"/>
            <a:ext cx="8229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tx2"/>
                </a:solidFill>
              </a:rPr>
              <a:t>Which group is most likely to support gay marriage?</a:t>
            </a:r>
          </a:p>
        </p:txBody>
      </p:sp>
      <p:sp>
        <p:nvSpPr>
          <p:cNvPr id="12291" name="Content Placeholder 2">
            <a:extLst>
              <a:ext uri="{FF2B5EF4-FFF2-40B4-BE49-F238E27FC236}">
                <a16:creationId xmlns:a16="http://schemas.microsoft.com/office/drawing/2014/main" id="{E968918F-09F5-E419-78BA-54546D283D4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710942" y="2438399"/>
            <a:ext cx="2957058" cy="3276601"/>
          </a:xfrm>
        </p:spPr>
        <p:txBody>
          <a:bodyPr>
            <a:normAutofit/>
          </a:bodyPr>
          <a:lstStyle/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sz="2000" dirty="0"/>
              <a:t>A. Democrats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sz="2000" dirty="0"/>
              <a:t>B. Republicans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sz="2000" dirty="0"/>
              <a:t>C. High school 	grads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sz="2000" dirty="0"/>
              <a:t>D. BA Holders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endParaRPr lang="en-US" alt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E34E80D4-FD74-4438-8834-46853089F30D}"/>
              </a:ext>
            </a:extLst>
          </p:cNvPr>
          <p:cNvSpPr/>
          <p:nvPr/>
        </p:nvSpPr>
        <p:spPr>
          <a:xfrm>
            <a:off x="7848600" y="2362200"/>
            <a:ext cx="2362200" cy="76199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01D96CB-D52C-12F8-C6D4-AB647072A9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3906" y="1752600"/>
            <a:ext cx="5729366" cy="4572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1">
            <a:extLst>
              <a:ext uri="{FF2B5EF4-FFF2-40B4-BE49-F238E27FC236}">
                <a16:creationId xmlns:a16="http://schemas.microsoft.com/office/drawing/2014/main" id="{A276A154-C650-FF02-E765-CD8836A424A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71600" y="381000"/>
            <a:ext cx="8229600" cy="1143000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tx2"/>
                </a:solidFill>
              </a:rPr>
              <a:t>Did the majority of students get a B or higher?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E5E96BBA-3CAE-B151-B857-87632E891706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05800" y="2362200"/>
            <a:ext cx="2325687" cy="2895600"/>
          </a:xfrm>
        </p:spPr>
        <p:txBody>
          <a:bodyPr/>
          <a:lstStyle/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dirty="0"/>
              <a:t>A. No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dirty="0"/>
              <a:t>B. Yes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97BC40DD-99B0-4745-B558-40E86299D041}"/>
              </a:ext>
            </a:extLst>
          </p:cNvPr>
          <p:cNvSpPr/>
          <p:nvPr/>
        </p:nvSpPr>
        <p:spPr>
          <a:xfrm>
            <a:off x="8316686" y="3091543"/>
            <a:ext cx="14478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7DCD4BC-68F3-8414-C0B6-E40E8E5D958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57400" y="2003332"/>
            <a:ext cx="5086611" cy="3613336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5775829D-7B69-AE80-B100-4D1219C38C71}"/>
              </a:ext>
            </a:extLst>
          </p:cNvPr>
          <p:cNvSpPr txBox="1"/>
          <p:nvPr/>
        </p:nvSpPr>
        <p:spPr>
          <a:xfrm>
            <a:off x="2057400" y="5726668"/>
            <a:ext cx="437651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Figure 2.36   </a:t>
            </a:r>
            <a:r>
              <a:rPr lang="en-US" sz="1600" dirty="0"/>
              <a:t>Grade Distributions Bar Graph</a:t>
            </a: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>
            <a:extLst>
              <a:ext uri="{FF2B5EF4-FFF2-40B4-BE49-F238E27FC236}">
                <a16:creationId xmlns:a16="http://schemas.microsoft.com/office/drawing/2014/main" id="{79A32500-BBEA-0CBE-E383-662D04CD86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28800" y="649627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/>
              <a:t>Should we conclude that San Antonio had the largest growth relative to its 2016 population?</a:t>
            </a:r>
          </a:p>
        </p:txBody>
      </p:sp>
      <p:sp>
        <p:nvSpPr>
          <p:cNvPr id="14339" name="Content Placeholder 2">
            <a:extLst>
              <a:ext uri="{FF2B5EF4-FFF2-40B4-BE49-F238E27FC236}">
                <a16:creationId xmlns:a16="http://schemas.microsoft.com/office/drawing/2014/main" id="{67594591-BE16-9655-3A3A-38CB970CC0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534400" y="2487613"/>
            <a:ext cx="2325688" cy="2895600"/>
          </a:xfrm>
        </p:spPr>
        <p:txBody>
          <a:bodyPr>
            <a:normAutofit/>
          </a:bodyPr>
          <a:lstStyle/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sz="2000" dirty="0"/>
              <a:t>A. No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sz="2000" dirty="0"/>
              <a:t>B. Yes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7F933E8-C19E-4EF2-B304-F9087E0443B5}"/>
              </a:ext>
            </a:extLst>
          </p:cNvPr>
          <p:cNvSpPr/>
          <p:nvPr/>
        </p:nvSpPr>
        <p:spPr>
          <a:xfrm>
            <a:off x="8610600" y="2487613"/>
            <a:ext cx="14478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14341" name="Picture 1">
            <a:extLst>
              <a:ext uri="{FF2B5EF4-FFF2-40B4-BE49-F238E27FC236}">
                <a16:creationId xmlns:a16="http://schemas.microsoft.com/office/drawing/2014/main" id="{57A69A7B-8A51-4048-B68C-5036F3B77D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1388" y="2590800"/>
            <a:ext cx="6437312" cy="381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>
            <a:extLst>
              <a:ext uri="{FF2B5EF4-FFF2-40B4-BE49-F238E27FC236}">
                <a16:creationId xmlns:a16="http://schemas.microsoft.com/office/drawing/2014/main" id="{1E1B3A83-BF8C-B579-5FC5-A1BF837B52CF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1333500" y="169862"/>
            <a:ext cx="8229600" cy="1143000"/>
          </a:xfrm>
        </p:spPr>
        <p:txBody>
          <a:bodyPr/>
          <a:lstStyle/>
          <a:p>
            <a:pPr algn="l"/>
            <a:r>
              <a:rPr lang="en-US" altLang="en-US" sz="3200" dirty="0">
                <a:solidFill>
                  <a:schemeClr val="bg2">
                    <a:lumMod val="25000"/>
                  </a:schemeClr>
                </a:solidFill>
              </a:rPr>
              <a:t>True or false: There are two variables shown on this chart.</a:t>
            </a:r>
          </a:p>
        </p:txBody>
      </p:sp>
      <p:sp>
        <p:nvSpPr>
          <p:cNvPr id="15363" name="Content Placeholder 2">
            <a:extLst>
              <a:ext uri="{FF2B5EF4-FFF2-40B4-BE49-F238E27FC236}">
                <a16:creationId xmlns:a16="http://schemas.microsoft.com/office/drawing/2014/main" id="{52F690FC-067D-C484-D727-4DEF122818A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9220200" y="2290763"/>
            <a:ext cx="2325687" cy="2895600"/>
          </a:xfrm>
        </p:spPr>
        <p:txBody>
          <a:bodyPr/>
          <a:lstStyle/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dirty="0"/>
              <a:t>A. True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</a:pPr>
            <a:r>
              <a:rPr lang="en-US" altLang="en-US" dirty="0"/>
              <a:t>B. False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6340E85A-7F00-4228-85E7-B6F8E0DA2073}"/>
              </a:ext>
            </a:extLst>
          </p:cNvPr>
          <p:cNvSpPr/>
          <p:nvPr/>
        </p:nvSpPr>
        <p:spPr>
          <a:xfrm>
            <a:off x="9372600" y="3020220"/>
            <a:ext cx="14478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0A4DCEC-028B-4DC4-BD4A-58B9FFDB5172}"/>
              </a:ext>
            </a:extLst>
          </p:cNvPr>
          <p:cNvSpPr txBox="1"/>
          <p:nvPr/>
        </p:nvSpPr>
        <p:spPr>
          <a:xfrm>
            <a:off x="1719943" y="5805647"/>
            <a:ext cx="6662058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600" b="1" dirty="0">
                <a:solidFill>
                  <a:schemeClr val="accent2">
                    <a:lumMod val="75000"/>
                  </a:schemeClr>
                </a:solidFill>
              </a:rPr>
              <a:t>Figure 2.39   </a:t>
            </a:r>
            <a:r>
              <a:rPr lang="en-US" sz="1600" dirty="0"/>
              <a:t>Percentage of Men and Women Sixty-Five and Older Living Below the Poverty Line, 1966-2016</a:t>
            </a:r>
            <a:endParaRPr lang="en-US" sz="1600" b="1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23F87E1-166E-E199-0357-AC0306BA94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9943" y="1524000"/>
            <a:ext cx="6025159" cy="407050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1">
            <a:extLst>
              <a:ext uri="{FF2B5EF4-FFF2-40B4-BE49-F238E27FC236}">
                <a16:creationId xmlns:a16="http://schemas.microsoft.com/office/drawing/2014/main" id="{6B81904C-9164-E9F7-A524-9A036A1DAFA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en-US"/>
              <a:t>Chapter 2</a:t>
            </a:r>
          </a:p>
        </p:txBody>
      </p:sp>
      <p:sp>
        <p:nvSpPr>
          <p:cNvPr id="3075" name="Subtitle 2">
            <a:extLst>
              <a:ext uri="{FF2B5EF4-FFF2-40B4-BE49-F238E27FC236}">
                <a16:creationId xmlns:a16="http://schemas.microsoft.com/office/drawing/2014/main" id="{579269A9-C8AF-C8B7-8A02-4103717FC03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en-US" dirty="0">
                <a:solidFill>
                  <a:schemeClr val="bg1"/>
                </a:solidFill>
              </a:rPr>
              <a:t>Review Slides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>
            <a:extLst>
              <a:ext uri="{FF2B5EF4-FFF2-40B4-BE49-F238E27FC236}">
                <a16:creationId xmlns:a16="http://schemas.microsoft.com/office/drawing/2014/main" id="{97A91C8C-803E-2255-B48F-0FEC85841EB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495855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tx2"/>
                </a:solidFill>
              </a:rPr>
              <a:t>How many people have no children?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C217E188-583E-34FE-9BD3-FD44B58F8394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523956" y="1905000"/>
            <a:ext cx="2325687" cy="2895600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1,163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17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646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EE03567-A185-B3E9-1A22-EB61457CCC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90600" y="1676400"/>
            <a:ext cx="6934048" cy="3657600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03B17DE8-BEDF-4C63-A154-509EC9A642B8}"/>
              </a:ext>
            </a:extLst>
          </p:cNvPr>
          <p:cNvSpPr/>
          <p:nvPr/>
        </p:nvSpPr>
        <p:spPr>
          <a:xfrm>
            <a:off x="7523956" y="1882775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>
            <a:extLst>
              <a:ext uri="{FF2B5EF4-FFF2-40B4-BE49-F238E27FC236}">
                <a16:creationId xmlns:a16="http://schemas.microsoft.com/office/drawing/2014/main" id="{6E471A30-97CE-92CD-750C-EBE7DB0DD16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85800" y="785813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tx2"/>
                </a:solidFill>
              </a:rPr>
              <a:t>How many people have more than 6 children?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6E1866-18BA-FFFE-B025-7997934A8EA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4400" y="1943100"/>
            <a:ext cx="7511885" cy="3962400"/>
          </a:xfrm>
          <a:prstGeom prst="rect">
            <a:avLst/>
          </a:prstGeom>
        </p:spPr>
      </p:pic>
      <p:sp>
        <p:nvSpPr>
          <p:cNvPr id="5123" name="Content Placeholder 2">
            <a:extLst>
              <a:ext uri="{FF2B5EF4-FFF2-40B4-BE49-F238E27FC236}">
                <a16:creationId xmlns:a16="http://schemas.microsoft.com/office/drawing/2014/main" id="{D2B31579-7E7C-5C0B-6D53-8B1695943DB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620000" y="1981200"/>
            <a:ext cx="2325687" cy="2895600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52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88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36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3,983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3E6131EB-11E9-474C-A9F8-BFF7E43F045A}"/>
              </a:ext>
            </a:extLst>
          </p:cNvPr>
          <p:cNvSpPr/>
          <p:nvPr/>
        </p:nvSpPr>
        <p:spPr>
          <a:xfrm>
            <a:off x="7431087" y="3429000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878B5AF6-391A-9D2F-6893-97986A85D9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90600" y="801356"/>
            <a:ext cx="8761413" cy="708025"/>
          </a:xfrm>
        </p:spPr>
        <p:txBody>
          <a:bodyPr/>
          <a:lstStyle/>
          <a:p>
            <a:pPr algn="l"/>
            <a:r>
              <a:rPr lang="en-US" altLang="en-US" sz="3600" dirty="0">
                <a:solidFill>
                  <a:schemeClr val="tx2"/>
                </a:solidFill>
              </a:rPr>
              <a:t>What percentage of people have 8 or more children?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B19A6F-28F7-3F44-3A99-DDAB3697D80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1976971"/>
            <a:ext cx="7239000" cy="3818457"/>
          </a:xfrm>
          <a:prstGeom prst="rect">
            <a:avLst/>
          </a:prstGeom>
        </p:spPr>
      </p:pic>
      <p:sp>
        <p:nvSpPr>
          <p:cNvPr id="6147" name="Content Placeholder 2">
            <a:extLst>
              <a:ext uri="{FF2B5EF4-FFF2-40B4-BE49-F238E27FC236}">
                <a16:creationId xmlns:a16="http://schemas.microsoft.com/office/drawing/2014/main" id="{66C7B830-A8CE-BE3E-886E-D43D4EC2D4AD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7743599" y="1981200"/>
            <a:ext cx="2325687" cy="2895600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19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.48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.0048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8D14130-2965-4632-957A-A3C3165755F5}"/>
              </a:ext>
            </a:extLst>
          </p:cNvPr>
          <p:cNvSpPr/>
          <p:nvPr/>
        </p:nvSpPr>
        <p:spPr>
          <a:xfrm>
            <a:off x="7743599" y="2743200"/>
            <a:ext cx="2170112" cy="6096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le 1">
            <a:extLst>
              <a:ext uri="{FF2B5EF4-FFF2-40B4-BE49-F238E27FC236}">
                <a16:creationId xmlns:a16="http://schemas.microsoft.com/office/drawing/2014/main" id="{B52320D4-20B0-72E5-0685-325094F601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altLang="en-US" sz="3600"/>
              <a:t>What percentage of respondents thought their life was routine or better?</a:t>
            </a:r>
          </a:p>
        </p:txBody>
      </p:sp>
      <p:sp>
        <p:nvSpPr>
          <p:cNvPr id="7171" name="Content Placeholder 2">
            <a:extLst>
              <a:ext uri="{FF2B5EF4-FFF2-40B4-BE49-F238E27FC236}">
                <a16:creationId xmlns:a16="http://schemas.microsoft.com/office/drawing/2014/main" id="{0AF9A7D0-DF40-FF49-9038-73246AED91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924800" y="2977846"/>
            <a:ext cx="2325688" cy="2895600"/>
          </a:xfrm>
        </p:spPr>
        <p:txBody>
          <a:bodyPr>
            <a:norm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58.9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36.0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5.1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000" dirty="0"/>
              <a:t>94.9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1446E23-D576-361C-8E96-190431ABBE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2500" y="2588971"/>
            <a:ext cx="7239000" cy="2374321"/>
          </a:xfrm>
          <a:prstGeom prst="rect">
            <a:avLst/>
          </a:prstGeom>
        </p:spPr>
      </p:pic>
      <p:sp>
        <p:nvSpPr>
          <p:cNvPr id="4" name="Oval 3">
            <a:extLst>
              <a:ext uri="{FF2B5EF4-FFF2-40B4-BE49-F238E27FC236}">
                <a16:creationId xmlns:a16="http://schemas.microsoft.com/office/drawing/2014/main" id="{313ACAE8-9524-421D-BD28-A81F74C20F5B}"/>
              </a:ext>
            </a:extLst>
          </p:cNvPr>
          <p:cNvSpPr/>
          <p:nvPr/>
        </p:nvSpPr>
        <p:spPr>
          <a:xfrm>
            <a:off x="7735888" y="5075469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>
            <a:extLst>
              <a:ext uri="{FF2B5EF4-FFF2-40B4-BE49-F238E27FC236}">
                <a16:creationId xmlns:a16="http://schemas.microsoft.com/office/drawing/2014/main" id="{DFBBE7C4-B217-3808-C75F-7ACA204242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3000" y="2324100"/>
            <a:ext cx="4351025" cy="2283824"/>
          </a:xfrm>
        </p:spPr>
        <p:txBody>
          <a:bodyPr/>
          <a:lstStyle/>
          <a:p>
            <a:pPr algn="l"/>
            <a:r>
              <a:rPr lang="en-US" altLang="en-US" sz="2800" dirty="0"/>
              <a:t>Before an election, 55% of a group felt excited about politics. After the election, only 40% of that same group felt excited. What is the percent change in excitement before and after the election?</a:t>
            </a:r>
          </a:p>
        </p:txBody>
      </p:sp>
      <p:sp>
        <p:nvSpPr>
          <p:cNvPr id="8195" name="Content Placeholder 2">
            <a:extLst>
              <a:ext uri="{FF2B5EF4-FFF2-40B4-BE49-F238E27FC236}">
                <a16:creationId xmlns:a16="http://schemas.microsoft.com/office/drawing/2014/main" id="{51447879-807D-9B45-34F7-03343A2BB5C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41427" y="2287088"/>
            <a:ext cx="3757545" cy="2283824"/>
          </a:xfrm>
        </p:spPr>
        <p:txBody>
          <a:bodyPr>
            <a:noAutofit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15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-15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27.3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</a:pPr>
            <a:r>
              <a:rPr lang="en-US" altLang="en-US" sz="2400" dirty="0"/>
              <a:t>-27.3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9A6CBDA-E856-4279-85B0-566DEEAC4855}"/>
              </a:ext>
            </a:extLst>
          </p:cNvPr>
          <p:cNvSpPr/>
          <p:nvPr/>
        </p:nvSpPr>
        <p:spPr>
          <a:xfrm>
            <a:off x="7162800" y="4228012"/>
            <a:ext cx="2514600" cy="6858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>
            <a:extLst>
              <a:ext uri="{FF2B5EF4-FFF2-40B4-BE49-F238E27FC236}">
                <a16:creationId xmlns:a16="http://schemas.microsoft.com/office/drawing/2014/main" id="{CBABCFFA-F7C5-D851-A285-49E495175A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87550" y="685800"/>
            <a:ext cx="8229600" cy="1143000"/>
          </a:xfrm>
        </p:spPr>
        <p:txBody>
          <a:bodyPr/>
          <a:lstStyle/>
          <a:p>
            <a:pPr algn="l"/>
            <a:r>
              <a:rPr lang="en-US" altLang="en-US" sz="2800" dirty="0"/>
              <a:t>Which figure makes the most sense to put in the denominator to find a country’s divorce rate?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9B0C5045-00FE-41D9-888D-A2E659FAFA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05000" y="2590800"/>
            <a:ext cx="8382000" cy="3276600"/>
          </a:xfrm>
        </p:spPr>
        <p:txBody>
          <a:bodyPr>
            <a:normAutofit fontScale="25000" lnSpcReduction="20000"/>
          </a:bodyPr>
          <a:lstStyle/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8000" dirty="0">
                <a:ea typeface="ＭＳ Ｐゴシック" panose="020B0600070205080204" pitchFamily="34" charset="-128"/>
              </a:rPr>
              <a:t>The total number of adults in the country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8000" dirty="0">
                <a:ea typeface="ＭＳ Ｐゴシック" panose="020B0600070205080204" pitchFamily="34" charset="-128"/>
              </a:rPr>
              <a:t>The total number of married people in the country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8000" dirty="0">
                <a:ea typeface="ＭＳ Ｐゴシック" panose="020B0600070205080204" pitchFamily="34" charset="-128"/>
              </a:rPr>
              <a:t>The total number of divorces in the country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8000" dirty="0">
                <a:ea typeface="ＭＳ Ｐゴシック" panose="020B0600070205080204" pitchFamily="34" charset="-128"/>
              </a:rPr>
              <a:t>The total number of divorced people in the country</a:t>
            </a:r>
          </a:p>
          <a:p>
            <a:pPr marL="914400" lvl="1" indent="-514350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8000" dirty="0">
                <a:ea typeface="ＭＳ Ｐゴシック" panose="020B0600070205080204" pitchFamily="34" charset="-128"/>
              </a:rPr>
              <a:t>The total number of marriages in the country</a:t>
            </a:r>
          </a:p>
          <a:p>
            <a:pPr marL="400050" lvl="1" indent="0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sz="2400" dirty="0">
              <a:ea typeface="ＭＳ Ｐゴシック" panose="020B0600070205080204" pitchFamily="34" charset="-12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4141D721-7C46-4283-87A8-EEEB0DDAB9A6}"/>
              </a:ext>
            </a:extLst>
          </p:cNvPr>
          <p:cNvSpPr/>
          <p:nvPr/>
        </p:nvSpPr>
        <p:spPr>
          <a:xfrm>
            <a:off x="1447800" y="5334001"/>
            <a:ext cx="8382000" cy="979714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A98117AB-B0C8-D53E-F44B-3389EED76F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65325" y="609600"/>
            <a:ext cx="8229600" cy="1143000"/>
          </a:xfrm>
        </p:spPr>
        <p:txBody>
          <a:bodyPr/>
          <a:lstStyle/>
          <a:p>
            <a:pPr algn="l"/>
            <a:r>
              <a:rPr lang="en-US" altLang="en-US" sz="2800" dirty="0"/>
              <a:t>Which figure should you put in the numerator to find a country’s divorce rate?</a:t>
            </a:r>
          </a:p>
        </p:txBody>
      </p:sp>
      <p:sp>
        <p:nvSpPr>
          <p:cNvPr id="4099" name="Content Placeholder 2">
            <a:extLst>
              <a:ext uri="{FF2B5EF4-FFF2-40B4-BE49-F238E27FC236}">
                <a16:creationId xmlns:a16="http://schemas.microsoft.com/office/drawing/2014/main" id="{5C420581-4412-4523-921C-EF108CE069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889125" y="2286000"/>
            <a:ext cx="8382000" cy="3276600"/>
          </a:xfrm>
        </p:spPr>
        <p:txBody>
          <a:bodyPr>
            <a:noAutofit/>
          </a:bodyPr>
          <a:lstStyle/>
          <a:p>
            <a:pPr marL="914400" lvl="1" indent="-514350" algn="just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The total number of adults in the country</a:t>
            </a:r>
          </a:p>
          <a:p>
            <a:pPr marL="914400" lvl="1" indent="-514350" algn="just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The total number of married people in the country</a:t>
            </a:r>
          </a:p>
          <a:p>
            <a:pPr marL="914400" lvl="1" indent="-514350" algn="just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The total number of divorces in the country</a:t>
            </a:r>
          </a:p>
          <a:p>
            <a:pPr marL="914400" lvl="1" indent="-514350" algn="just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The total number of divorced people in the country</a:t>
            </a:r>
          </a:p>
          <a:p>
            <a:pPr marL="914400" lvl="1" indent="-514350" algn="just">
              <a:lnSpc>
                <a:spcPts val="3838"/>
              </a:lnSpc>
              <a:spcBef>
                <a:spcPts val="1800"/>
              </a:spcBef>
              <a:buFont typeface="Calibri" panose="020F0502020204030204" pitchFamily="34" charset="0"/>
              <a:buAutoNum type="alphaUcPeriod"/>
              <a:defRPr/>
            </a:pPr>
            <a:r>
              <a:rPr lang="en-US" altLang="en-US" sz="2000" dirty="0">
                <a:ea typeface="ＭＳ Ｐゴシック" panose="020B0600070205080204" pitchFamily="34" charset="-128"/>
              </a:rPr>
              <a:t>The total number of marriages in the country</a:t>
            </a:r>
          </a:p>
          <a:p>
            <a:pPr marL="400050" lvl="1" indent="0" algn="just">
              <a:lnSpc>
                <a:spcPts val="3838"/>
              </a:lnSpc>
              <a:spcBef>
                <a:spcPts val="1800"/>
              </a:spcBef>
              <a:buNone/>
              <a:defRPr/>
            </a:pPr>
            <a:endParaRPr lang="en-US" altLang="en-US" sz="2000" dirty="0">
              <a:ea typeface="ＭＳ Ｐゴシック" panose="020B0600070205080204" pitchFamily="34" charset="-128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5AF3762B-3C1A-4B86-AF82-A275EC2F7A76}"/>
              </a:ext>
            </a:extLst>
          </p:cNvPr>
          <p:cNvSpPr/>
          <p:nvPr/>
        </p:nvSpPr>
        <p:spPr>
          <a:xfrm>
            <a:off x="1371600" y="3657600"/>
            <a:ext cx="8931275" cy="838200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PVERSION" val="2008"/>
  <p:tag name="POWERPOINTVERSION" val="12.0"/>
  <p:tag name="PPVERSION" val="12.0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ADVANCEDSETTINGSVIEW" val="Fals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Blue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24000"/>
                <a:satMod val="148000"/>
                <a:lumMod val="12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5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91000"/>
                <a:satMod val="164000"/>
                <a:lumMod val="74000"/>
              </a:schemeClr>
              <a:schemeClr val="phClr">
                <a:hueMod val="124000"/>
                <a:satMod val="140000"/>
                <a:lumMod val="14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8502691-933B-45FE-8764-BA278511EF2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460</TotalTime>
  <Words>363</Words>
  <Application>Microsoft Office PowerPoint</Application>
  <PresentationFormat>Widescreen</PresentationFormat>
  <Paragraphs>60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ＭＳ Ｐゴシック</vt:lpstr>
      <vt:lpstr>Arial</vt:lpstr>
      <vt:lpstr>Calibri</vt:lpstr>
      <vt:lpstr>Century Gothic</vt:lpstr>
      <vt:lpstr>Wingdings 3</vt:lpstr>
      <vt:lpstr>Ion Boardroom</vt:lpstr>
      <vt:lpstr>Statistics for Social Understanding, Second Edition</vt:lpstr>
      <vt:lpstr>Chapter 2</vt:lpstr>
      <vt:lpstr>How many people have no children?</vt:lpstr>
      <vt:lpstr>How many people have more than 6 children?</vt:lpstr>
      <vt:lpstr>What percentage of people have 8 or more children?</vt:lpstr>
      <vt:lpstr>What percentage of respondents thought their life was routine or better?</vt:lpstr>
      <vt:lpstr>Before an election, 55% of a group felt excited about politics. After the election, only 40% of that same group felt excited. What is the percent change in excitement before and after the election?</vt:lpstr>
      <vt:lpstr>Which figure makes the most sense to put in the denominator to find a country’s divorce rate?</vt:lpstr>
      <vt:lpstr>Which figure should you put in the numerator to find a country’s divorce rate?</vt:lpstr>
      <vt:lpstr>Which column, A or B, shows the valid percent for each category?</vt:lpstr>
      <vt:lpstr>Which group is most likely to support gay marriage?</vt:lpstr>
      <vt:lpstr>Did the majority of students get a B or higher?</vt:lpstr>
      <vt:lpstr>Should we conclude that San Antonio had the largest growth relative to its 2016 population?</vt:lpstr>
      <vt:lpstr>True or false: There are two variables shown on this chart.</vt:lpstr>
    </vt:vector>
  </TitlesOfParts>
  <Company>Smith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is the level of measurement for the variable: Employment sector (public, private)</dc:title>
  <dc:creator>FusionXP</dc:creator>
  <cp:lastModifiedBy>Emily Tyler</cp:lastModifiedBy>
  <cp:revision>69</cp:revision>
  <dcterms:created xsi:type="dcterms:W3CDTF">2012-02-08T19:26:01Z</dcterms:created>
  <dcterms:modified xsi:type="dcterms:W3CDTF">2024-07-19T20:02:55Z</dcterms:modified>
</cp:coreProperties>
</file>